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9" r:id="rId2"/>
    <p:sldId id="266" r:id="rId3"/>
    <p:sldId id="275" r:id="rId4"/>
    <p:sldId id="276" r:id="rId5"/>
    <p:sldId id="27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0B9"/>
    <a:srgbClr val="6CB6D8"/>
    <a:srgbClr val="85CFD7"/>
    <a:srgbClr val="1A2B36"/>
    <a:srgbClr val="FFFFFF"/>
    <a:srgbClr val="FC4242"/>
    <a:srgbClr val="A8D1BB"/>
    <a:srgbClr val="DD0000"/>
    <a:srgbClr val="FDB9C0"/>
    <a:srgbClr val="FDD0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640"/>
    <p:restoredTop sz="94325"/>
  </p:normalViewPr>
  <p:slideViewPr>
    <p:cSldViewPr snapToGrid="0" snapToObjects="1">
      <p:cViewPr>
        <p:scale>
          <a:sx n="70" d="100"/>
          <a:sy n="70" d="100"/>
        </p:scale>
        <p:origin x="416" y="1240"/>
      </p:cViewPr>
      <p:guideLst/>
    </p:cSldViewPr>
  </p:slideViewPr>
  <p:outlineViewPr>
    <p:cViewPr>
      <p:scale>
        <a:sx n="33" d="100"/>
        <a:sy n="33" d="100"/>
      </p:scale>
      <p:origin x="0" y="-37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E80AD-5C59-7045-875F-4FCFFD6D74FB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DF9514-045F-D241-823C-875018C1A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3462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C9980-E1AA-A34A-BB87-5D88F2F6CCF6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1A45B-6DEB-D146-9F4A-743A56AC40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701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20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750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324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09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768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987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99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765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324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65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898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02042-3B78-0946-ACF0-041890BDB541}" type="datetimeFigureOut">
              <a:rPr lang="en-US" smtClean="0"/>
              <a:t>7/10/19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09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rapezoid 3"/>
          <p:cNvSpPr/>
          <p:nvPr/>
        </p:nvSpPr>
        <p:spPr>
          <a:xfrm>
            <a:off x="-16614" y="1"/>
            <a:ext cx="8871157" cy="6890954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  <a:gd name="connsiteX0" fmla="*/ 257985 w 9303611"/>
              <a:gd name="connsiteY0" fmla="*/ 6176962 h 6176962"/>
              <a:gd name="connsiteX1" fmla="*/ 0 w 9303611"/>
              <a:gd name="connsiteY1" fmla="*/ 21392 h 6176962"/>
              <a:gd name="connsiteX2" fmla="*/ 9303611 w 9303611"/>
              <a:gd name="connsiteY2" fmla="*/ 0 h 6176962"/>
              <a:gd name="connsiteX3" fmla="*/ 5270252 w 9303611"/>
              <a:gd name="connsiteY3" fmla="*/ 6176962 h 6176962"/>
              <a:gd name="connsiteX4" fmla="*/ 257985 w 9303611"/>
              <a:gd name="connsiteY4" fmla="*/ 6176962 h 6176962"/>
              <a:gd name="connsiteX0" fmla="*/ 0 w 9303612"/>
              <a:gd name="connsiteY0" fmla="*/ 6176962 h 6176962"/>
              <a:gd name="connsiteX1" fmla="*/ 1 w 9303612"/>
              <a:gd name="connsiteY1" fmla="*/ 21392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0 w 9303612"/>
              <a:gd name="connsiteY0" fmla="*/ 6176962 h 6176962"/>
              <a:gd name="connsiteX1" fmla="*/ 12882 w 9303612"/>
              <a:gd name="connsiteY1" fmla="*/ 1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21393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1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0 w 10596587"/>
              <a:gd name="connsiteY0" fmla="*/ 6191669 h 6191669"/>
              <a:gd name="connsiteX1" fmla="*/ 1280094 w 10596587"/>
              <a:gd name="connsiteY1" fmla="*/ 1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10596587"/>
              <a:gd name="connsiteY0" fmla="*/ 6206375 h 6206375"/>
              <a:gd name="connsiteX1" fmla="*/ 22544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4831 w 10596587"/>
              <a:gd name="connsiteY1" fmla="*/ 14708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12881 w 10609468"/>
              <a:gd name="connsiteY0" fmla="*/ 6206375 h 6206375"/>
              <a:gd name="connsiteX1" fmla="*/ 0 w 10609468"/>
              <a:gd name="connsiteY1" fmla="*/ 0 h 6206375"/>
              <a:gd name="connsiteX2" fmla="*/ 10609468 w 10609468"/>
              <a:gd name="connsiteY2" fmla="*/ 14706 h 6206375"/>
              <a:gd name="connsiteX3" fmla="*/ 6576109 w 10609468"/>
              <a:gd name="connsiteY3" fmla="*/ 6191668 h 6206375"/>
              <a:gd name="connsiteX4" fmla="*/ 12881 w 10609468"/>
              <a:gd name="connsiteY4" fmla="*/ 6206375 h 6206375"/>
              <a:gd name="connsiteX0" fmla="*/ 0 w 10596587"/>
              <a:gd name="connsiteY0" fmla="*/ 6206375 h 6206375"/>
              <a:gd name="connsiteX1" fmla="*/ 1159330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1015058 w 10596587"/>
              <a:gd name="connsiteY1" fmla="*/ 269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9676852"/>
              <a:gd name="connsiteY0" fmla="*/ 6176694 h 6176962"/>
              <a:gd name="connsiteX1" fmla="*/ 95323 w 9676852"/>
              <a:gd name="connsiteY1" fmla="*/ 269 h 6176962"/>
              <a:gd name="connsiteX2" fmla="*/ 9676852 w 9676852"/>
              <a:gd name="connsiteY2" fmla="*/ 0 h 6176962"/>
              <a:gd name="connsiteX3" fmla="*/ 5643493 w 9676852"/>
              <a:gd name="connsiteY3" fmla="*/ 6176962 h 6176962"/>
              <a:gd name="connsiteX4" fmla="*/ 0 w 9676852"/>
              <a:gd name="connsiteY4" fmla="*/ 6176694 h 6176962"/>
              <a:gd name="connsiteX0" fmla="*/ 121085 w 9581529"/>
              <a:gd name="connsiteY0" fmla="*/ 6191669 h 6191669"/>
              <a:gd name="connsiteX1" fmla="*/ 0 w 9581529"/>
              <a:gd name="connsiteY1" fmla="*/ 269 h 6191669"/>
              <a:gd name="connsiteX2" fmla="*/ 9581529 w 9581529"/>
              <a:gd name="connsiteY2" fmla="*/ 0 h 6191669"/>
              <a:gd name="connsiteX3" fmla="*/ 5548170 w 9581529"/>
              <a:gd name="connsiteY3" fmla="*/ 6176962 h 6191669"/>
              <a:gd name="connsiteX4" fmla="*/ 121085 w 9581529"/>
              <a:gd name="connsiteY4" fmla="*/ 6191669 h 6191669"/>
              <a:gd name="connsiteX0" fmla="*/ 0 w 9622751"/>
              <a:gd name="connsiteY0" fmla="*/ 6206643 h 6206643"/>
              <a:gd name="connsiteX1" fmla="*/ 41222 w 9622751"/>
              <a:gd name="connsiteY1" fmla="*/ 269 h 6206643"/>
              <a:gd name="connsiteX2" fmla="*/ 9622751 w 9622751"/>
              <a:gd name="connsiteY2" fmla="*/ 0 h 6206643"/>
              <a:gd name="connsiteX3" fmla="*/ 5589392 w 9622751"/>
              <a:gd name="connsiteY3" fmla="*/ 6176962 h 6206643"/>
              <a:gd name="connsiteX4" fmla="*/ 0 w 9622751"/>
              <a:gd name="connsiteY4" fmla="*/ 6206643 h 6206643"/>
              <a:gd name="connsiteX0" fmla="*/ 0 w 9622751"/>
              <a:gd name="connsiteY0" fmla="*/ 6206643 h 6206643"/>
              <a:gd name="connsiteX1" fmla="*/ 5155 w 9622751"/>
              <a:gd name="connsiteY1" fmla="*/ 30217 h 6206643"/>
              <a:gd name="connsiteX2" fmla="*/ 9622751 w 9622751"/>
              <a:gd name="connsiteY2" fmla="*/ 0 h 6206643"/>
              <a:gd name="connsiteX3" fmla="*/ 5589392 w 9622751"/>
              <a:gd name="connsiteY3" fmla="*/ 6176962 h 6206643"/>
              <a:gd name="connsiteX4" fmla="*/ 0 w 9622751"/>
              <a:gd name="connsiteY4" fmla="*/ 6206643 h 6206643"/>
              <a:gd name="connsiteX0" fmla="*/ 0 w 9622751"/>
              <a:gd name="connsiteY0" fmla="*/ 6206643 h 6206643"/>
              <a:gd name="connsiteX1" fmla="*/ 5155 w 9622751"/>
              <a:gd name="connsiteY1" fmla="*/ 269 h 6206643"/>
              <a:gd name="connsiteX2" fmla="*/ 9622751 w 9622751"/>
              <a:gd name="connsiteY2" fmla="*/ 0 h 6206643"/>
              <a:gd name="connsiteX3" fmla="*/ 5589392 w 9622751"/>
              <a:gd name="connsiteY3" fmla="*/ 6176962 h 6206643"/>
              <a:gd name="connsiteX4" fmla="*/ 0 w 9622751"/>
              <a:gd name="connsiteY4" fmla="*/ 6206643 h 6206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22751" h="6206643">
                <a:moveTo>
                  <a:pt x="0" y="6206643"/>
                </a:moveTo>
                <a:cubicBezTo>
                  <a:pt x="0" y="4154786"/>
                  <a:pt x="5155" y="2052126"/>
                  <a:pt x="5155" y="269"/>
                </a:cubicBezTo>
                <a:lnTo>
                  <a:pt x="9622751" y="0"/>
                </a:lnTo>
                <a:lnTo>
                  <a:pt x="5589392" y="6176962"/>
                </a:lnTo>
                <a:lnTo>
                  <a:pt x="0" y="6206643"/>
                </a:lnTo>
                <a:close/>
              </a:path>
            </a:pathLst>
          </a:custGeom>
          <a:solidFill>
            <a:srgbClr val="1A2B36"/>
          </a:solidFill>
          <a:ln>
            <a:noFill/>
          </a:ln>
          <a:effectLst>
            <a:outerShdw blurRad="419100" dist="38100" algn="t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013636" y="2242766"/>
            <a:ext cx="4851008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Competitive </a:t>
            </a:r>
            <a:endParaRPr lang="en-US" sz="6000" b="1" dirty="0" smtClean="0">
              <a:solidFill>
                <a:schemeClr val="bg1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  <a:p>
            <a:r>
              <a:rPr lang="en-US" sz="6000" b="1" dirty="0" smtClean="0">
                <a:solidFill>
                  <a:schemeClr val="bg1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Pricing Analysis</a:t>
            </a:r>
            <a:endParaRPr lang="en-US" sz="6000" b="1" dirty="0">
              <a:solidFill>
                <a:schemeClr val="bg1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  <a:p>
            <a:r>
              <a:rPr lang="en-US" sz="6000" b="1" dirty="0">
                <a:solidFill>
                  <a:schemeClr val="bg1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Template</a:t>
            </a:r>
            <a:endParaRPr lang="en-US" sz="6000" b="1" dirty="0">
              <a:solidFill>
                <a:srgbClr val="C00000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636" y="849086"/>
            <a:ext cx="1686392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50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553544" y="0"/>
            <a:ext cx="7638455" cy="6858000"/>
          </a:xfrm>
          <a:prstGeom prst="rect">
            <a:avLst/>
          </a:prstGeom>
          <a:solidFill>
            <a:srgbClr val="AAD0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27" name="Trapezoid 3"/>
          <p:cNvSpPr/>
          <p:nvPr/>
        </p:nvSpPr>
        <p:spPr>
          <a:xfrm>
            <a:off x="-16614" y="1"/>
            <a:ext cx="8871157" cy="6890954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  <a:gd name="connsiteX0" fmla="*/ 257985 w 9303611"/>
              <a:gd name="connsiteY0" fmla="*/ 6176962 h 6176962"/>
              <a:gd name="connsiteX1" fmla="*/ 0 w 9303611"/>
              <a:gd name="connsiteY1" fmla="*/ 21392 h 6176962"/>
              <a:gd name="connsiteX2" fmla="*/ 9303611 w 9303611"/>
              <a:gd name="connsiteY2" fmla="*/ 0 h 6176962"/>
              <a:gd name="connsiteX3" fmla="*/ 5270252 w 9303611"/>
              <a:gd name="connsiteY3" fmla="*/ 6176962 h 6176962"/>
              <a:gd name="connsiteX4" fmla="*/ 257985 w 9303611"/>
              <a:gd name="connsiteY4" fmla="*/ 6176962 h 6176962"/>
              <a:gd name="connsiteX0" fmla="*/ 0 w 9303612"/>
              <a:gd name="connsiteY0" fmla="*/ 6176962 h 6176962"/>
              <a:gd name="connsiteX1" fmla="*/ 1 w 9303612"/>
              <a:gd name="connsiteY1" fmla="*/ 21392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0 w 9303612"/>
              <a:gd name="connsiteY0" fmla="*/ 6176962 h 6176962"/>
              <a:gd name="connsiteX1" fmla="*/ 12882 w 9303612"/>
              <a:gd name="connsiteY1" fmla="*/ 1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21393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1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0 w 10596587"/>
              <a:gd name="connsiteY0" fmla="*/ 6191669 h 6191669"/>
              <a:gd name="connsiteX1" fmla="*/ 1280094 w 10596587"/>
              <a:gd name="connsiteY1" fmla="*/ 1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10596587"/>
              <a:gd name="connsiteY0" fmla="*/ 6206375 h 6206375"/>
              <a:gd name="connsiteX1" fmla="*/ 22544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4831 w 10596587"/>
              <a:gd name="connsiteY1" fmla="*/ 14708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12881 w 10609468"/>
              <a:gd name="connsiteY0" fmla="*/ 6206375 h 6206375"/>
              <a:gd name="connsiteX1" fmla="*/ 0 w 10609468"/>
              <a:gd name="connsiteY1" fmla="*/ 0 h 6206375"/>
              <a:gd name="connsiteX2" fmla="*/ 10609468 w 10609468"/>
              <a:gd name="connsiteY2" fmla="*/ 14706 h 6206375"/>
              <a:gd name="connsiteX3" fmla="*/ 6576109 w 10609468"/>
              <a:gd name="connsiteY3" fmla="*/ 6191668 h 6206375"/>
              <a:gd name="connsiteX4" fmla="*/ 12881 w 10609468"/>
              <a:gd name="connsiteY4" fmla="*/ 6206375 h 6206375"/>
              <a:gd name="connsiteX0" fmla="*/ 0 w 10596587"/>
              <a:gd name="connsiteY0" fmla="*/ 6206375 h 6206375"/>
              <a:gd name="connsiteX1" fmla="*/ 1159330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1015058 w 10596587"/>
              <a:gd name="connsiteY1" fmla="*/ 269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9676852"/>
              <a:gd name="connsiteY0" fmla="*/ 6176694 h 6176962"/>
              <a:gd name="connsiteX1" fmla="*/ 95323 w 9676852"/>
              <a:gd name="connsiteY1" fmla="*/ 269 h 6176962"/>
              <a:gd name="connsiteX2" fmla="*/ 9676852 w 9676852"/>
              <a:gd name="connsiteY2" fmla="*/ 0 h 6176962"/>
              <a:gd name="connsiteX3" fmla="*/ 5643493 w 9676852"/>
              <a:gd name="connsiteY3" fmla="*/ 6176962 h 6176962"/>
              <a:gd name="connsiteX4" fmla="*/ 0 w 9676852"/>
              <a:gd name="connsiteY4" fmla="*/ 6176694 h 6176962"/>
              <a:gd name="connsiteX0" fmla="*/ 121085 w 9581529"/>
              <a:gd name="connsiteY0" fmla="*/ 6191669 h 6191669"/>
              <a:gd name="connsiteX1" fmla="*/ 0 w 9581529"/>
              <a:gd name="connsiteY1" fmla="*/ 269 h 6191669"/>
              <a:gd name="connsiteX2" fmla="*/ 9581529 w 9581529"/>
              <a:gd name="connsiteY2" fmla="*/ 0 h 6191669"/>
              <a:gd name="connsiteX3" fmla="*/ 5548170 w 9581529"/>
              <a:gd name="connsiteY3" fmla="*/ 6176962 h 6191669"/>
              <a:gd name="connsiteX4" fmla="*/ 121085 w 9581529"/>
              <a:gd name="connsiteY4" fmla="*/ 6191669 h 6191669"/>
              <a:gd name="connsiteX0" fmla="*/ 0 w 9622751"/>
              <a:gd name="connsiteY0" fmla="*/ 6206643 h 6206643"/>
              <a:gd name="connsiteX1" fmla="*/ 41222 w 9622751"/>
              <a:gd name="connsiteY1" fmla="*/ 269 h 6206643"/>
              <a:gd name="connsiteX2" fmla="*/ 9622751 w 9622751"/>
              <a:gd name="connsiteY2" fmla="*/ 0 h 6206643"/>
              <a:gd name="connsiteX3" fmla="*/ 5589392 w 9622751"/>
              <a:gd name="connsiteY3" fmla="*/ 6176962 h 6206643"/>
              <a:gd name="connsiteX4" fmla="*/ 0 w 9622751"/>
              <a:gd name="connsiteY4" fmla="*/ 6206643 h 6206643"/>
              <a:gd name="connsiteX0" fmla="*/ 0 w 9622751"/>
              <a:gd name="connsiteY0" fmla="*/ 6206643 h 6206643"/>
              <a:gd name="connsiteX1" fmla="*/ 5155 w 9622751"/>
              <a:gd name="connsiteY1" fmla="*/ 30217 h 6206643"/>
              <a:gd name="connsiteX2" fmla="*/ 9622751 w 9622751"/>
              <a:gd name="connsiteY2" fmla="*/ 0 h 6206643"/>
              <a:gd name="connsiteX3" fmla="*/ 5589392 w 9622751"/>
              <a:gd name="connsiteY3" fmla="*/ 6176962 h 6206643"/>
              <a:gd name="connsiteX4" fmla="*/ 0 w 9622751"/>
              <a:gd name="connsiteY4" fmla="*/ 6206643 h 6206643"/>
              <a:gd name="connsiteX0" fmla="*/ 0 w 9622751"/>
              <a:gd name="connsiteY0" fmla="*/ 6206643 h 6206643"/>
              <a:gd name="connsiteX1" fmla="*/ 5155 w 9622751"/>
              <a:gd name="connsiteY1" fmla="*/ 269 h 6206643"/>
              <a:gd name="connsiteX2" fmla="*/ 9622751 w 9622751"/>
              <a:gd name="connsiteY2" fmla="*/ 0 h 6206643"/>
              <a:gd name="connsiteX3" fmla="*/ 5589392 w 9622751"/>
              <a:gd name="connsiteY3" fmla="*/ 6176962 h 6206643"/>
              <a:gd name="connsiteX4" fmla="*/ 0 w 9622751"/>
              <a:gd name="connsiteY4" fmla="*/ 6206643 h 6206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22751" h="6206643">
                <a:moveTo>
                  <a:pt x="0" y="6206643"/>
                </a:moveTo>
                <a:cubicBezTo>
                  <a:pt x="0" y="4154786"/>
                  <a:pt x="5155" y="2052126"/>
                  <a:pt x="5155" y="269"/>
                </a:cubicBezTo>
                <a:lnTo>
                  <a:pt x="9622751" y="0"/>
                </a:lnTo>
                <a:lnTo>
                  <a:pt x="5589392" y="6176962"/>
                </a:lnTo>
                <a:lnTo>
                  <a:pt x="0" y="6206643"/>
                </a:lnTo>
                <a:close/>
              </a:path>
            </a:pathLst>
          </a:custGeom>
          <a:solidFill>
            <a:srgbClr val="1A2B36"/>
          </a:solidFill>
          <a:ln>
            <a:noFill/>
          </a:ln>
          <a:effectLst>
            <a:outerShdw blurRad="419100" dist="38100" algn="t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-11872" y="114300"/>
            <a:ext cx="12203872" cy="6122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127000" dir="39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832" y="41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1A2B36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Pricing Overview</a:t>
            </a:r>
            <a:endParaRPr lang="en-US" sz="3600" dirty="0">
              <a:solidFill>
                <a:srgbClr val="1A2B36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183449"/>
              </p:ext>
            </p:extLst>
          </p:nvPr>
        </p:nvGraphicFramePr>
        <p:xfrm>
          <a:off x="838198" y="2303144"/>
          <a:ext cx="10666616" cy="2743726"/>
        </p:xfrm>
        <a:graphic>
          <a:graphicData uri="http://schemas.openxmlformats.org/drawingml/2006/table">
            <a:tbl>
              <a:tblPr bandRow="1">
                <a:effectLst/>
                <a:tableStyleId>{2D5ABB26-0587-4C30-8999-92F81FD0307C}</a:tableStyleId>
              </a:tblPr>
              <a:tblGrid>
                <a:gridCol w="266665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6665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6665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66665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808918"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rgbClr val="1A2B36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COMPETITORS</a:t>
                      </a:r>
                    </a:p>
                  </a:txBody>
                  <a:tcPr marL="118301" marR="118301" marT="59149" marB="59149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Pricing outline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Subscription Plan Type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 smtClean="0">
                          <a:solidFill>
                            <a:srgbClr val="1A2B36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Additional notes (shipping fees, warranty)</a:t>
                      </a:r>
                      <a:endParaRPr lang="en-US" sz="17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23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1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876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2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3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 smtClean="0">
                          <a:solidFill>
                            <a:srgbClr val="1A2B36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COMPETITOR 3</a:t>
                      </a:r>
                      <a:endParaRPr lang="en-US" sz="1400" b="0" i="0" dirty="0">
                        <a:solidFill>
                          <a:srgbClr val="1A2B36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5" name="Rectangle 34"/>
          <p:cNvSpPr/>
          <p:nvPr/>
        </p:nvSpPr>
        <p:spPr>
          <a:xfrm>
            <a:off x="8911728" y="3024994"/>
            <a:ext cx="2535901" cy="49942"/>
          </a:xfrm>
          <a:prstGeom prst="rect">
            <a:avLst/>
          </a:prstGeom>
          <a:solidFill>
            <a:srgbClr val="AAD0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" y="6414053"/>
            <a:ext cx="1313993" cy="26717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6227407" y="3024994"/>
            <a:ext cx="2535901" cy="49942"/>
          </a:xfrm>
          <a:prstGeom prst="rect">
            <a:avLst/>
          </a:prstGeom>
          <a:solidFill>
            <a:srgbClr val="AAD0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70677" y="3024994"/>
            <a:ext cx="2535901" cy="49942"/>
          </a:xfrm>
          <a:prstGeom prst="rect">
            <a:avLst/>
          </a:prstGeom>
          <a:solidFill>
            <a:srgbClr val="AAD0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69357" y="3024994"/>
            <a:ext cx="2535901" cy="49942"/>
          </a:xfrm>
          <a:prstGeom prst="rect">
            <a:avLst/>
          </a:prstGeom>
          <a:solidFill>
            <a:srgbClr val="AAD0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561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4553544" y="0"/>
            <a:ext cx="7638455" cy="6858000"/>
          </a:xfrm>
          <a:prstGeom prst="rect">
            <a:avLst/>
          </a:prstGeom>
          <a:solidFill>
            <a:srgbClr val="AAD0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6" name="Trapezoid 3"/>
          <p:cNvSpPr/>
          <p:nvPr/>
        </p:nvSpPr>
        <p:spPr>
          <a:xfrm>
            <a:off x="-16614" y="1"/>
            <a:ext cx="8871157" cy="6890954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  <a:gd name="connsiteX0" fmla="*/ 257985 w 9303611"/>
              <a:gd name="connsiteY0" fmla="*/ 6176962 h 6176962"/>
              <a:gd name="connsiteX1" fmla="*/ 0 w 9303611"/>
              <a:gd name="connsiteY1" fmla="*/ 21392 h 6176962"/>
              <a:gd name="connsiteX2" fmla="*/ 9303611 w 9303611"/>
              <a:gd name="connsiteY2" fmla="*/ 0 h 6176962"/>
              <a:gd name="connsiteX3" fmla="*/ 5270252 w 9303611"/>
              <a:gd name="connsiteY3" fmla="*/ 6176962 h 6176962"/>
              <a:gd name="connsiteX4" fmla="*/ 257985 w 9303611"/>
              <a:gd name="connsiteY4" fmla="*/ 6176962 h 6176962"/>
              <a:gd name="connsiteX0" fmla="*/ 0 w 9303612"/>
              <a:gd name="connsiteY0" fmla="*/ 6176962 h 6176962"/>
              <a:gd name="connsiteX1" fmla="*/ 1 w 9303612"/>
              <a:gd name="connsiteY1" fmla="*/ 21392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0 w 9303612"/>
              <a:gd name="connsiteY0" fmla="*/ 6176962 h 6176962"/>
              <a:gd name="connsiteX1" fmla="*/ 12882 w 9303612"/>
              <a:gd name="connsiteY1" fmla="*/ 1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21393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1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0 w 10596587"/>
              <a:gd name="connsiteY0" fmla="*/ 6191669 h 6191669"/>
              <a:gd name="connsiteX1" fmla="*/ 1280094 w 10596587"/>
              <a:gd name="connsiteY1" fmla="*/ 1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10596587"/>
              <a:gd name="connsiteY0" fmla="*/ 6206375 h 6206375"/>
              <a:gd name="connsiteX1" fmla="*/ 22544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4831 w 10596587"/>
              <a:gd name="connsiteY1" fmla="*/ 14708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12881 w 10609468"/>
              <a:gd name="connsiteY0" fmla="*/ 6206375 h 6206375"/>
              <a:gd name="connsiteX1" fmla="*/ 0 w 10609468"/>
              <a:gd name="connsiteY1" fmla="*/ 0 h 6206375"/>
              <a:gd name="connsiteX2" fmla="*/ 10609468 w 10609468"/>
              <a:gd name="connsiteY2" fmla="*/ 14706 h 6206375"/>
              <a:gd name="connsiteX3" fmla="*/ 6576109 w 10609468"/>
              <a:gd name="connsiteY3" fmla="*/ 6191668 h 6206375"/>
              <a:gd name="connsiteX4" fmla="*/ 12881 w 10609468"/>
              <a:gd name="connsiteY4" fmla="*/ 6206375 h 6206375"/>
              <a:gd name="connsiteX0" fmla="*/ 0 w 10596587"/>
              <a:gd name="connsiteY0" fmla="*/ 6206375 h 6206375"/>
              <a:gd name="connsiteX1" fmla="*/ 1159330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1015058 w 10596587"/>
              <a:gd name="connsiteY1" fmla="*/ 269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9676852"/>
              <a:gd name="connsiteY0" fmla="*/ 6176694 h 6176962"/>
              <a:gd name="connsiteX1" fmla="*/ 95323 w 9676852"/>
              <a:gd name="connsiteY1" fmla="*/ 269 h 6176962"/>
              <a:gd name="connsiteX2" fmla="*/ 9676852 w 9676852"/>
              <a:gd name="connsiteY2" fmla="*/ 0 h 6176962"/>
              <a:gd name="connsiteX3" fmla="*/ 5643493 w 9676852"/>
              <a:gd name="connsiteY3" fmla="*/ 6176962 h 6176962"/>
              <a:gd name="connsiteX4" fmla="*/ 0 w 9676852"/>
              <a:gd name="connsiteY4" fmla="*/ 6176694 h 6176962"/>
              <a:gd name="connsiteX0" fmla="*/ 121085 w 9581529"/>
              <a:gd name="connsiteY0" fmla="*/ 6191669 h 6191669"/>
              <a:gd name="connsiteX1" fmla="*/ 0 w 9581529"/>
              <a:gd name="connsiteY1" fmla="*/ 269 h 6191669"/>
              <a:gd name="connsiteX2" fmla="*/ 9581529 w 9581529"/>
              <a:gd name="connsiteY2" fmla="*/ 0 h 6191669"/>
              <a:gd name="connsiteX3" fmla="*/ 5548170 w 9581529"/>
              <a:gd name="connsiteY3" fmla="*/ 6176962 h 6191669"/>
              <a:gd name="connsiteX4" fmla="*/ 121085 w 9581529"/>
              <a:gd name="connsiteY4" fmla="*/ 6191669 h 6191669"/>
              <a:gd name="connsiteX0" fmla="*/ 0 w 9622751"/>
              <a:gd name="connsiteY0" fmla="*/ 6206643 h 6206643"/>
              <a:gd name="connsiteX1" fmla="*/ 41222 w 9622751"/>
              <a:gd name="connsiteY1" fmla="*/ 269 h 6206643"/>
              <a:gd name="connsiteX2" fmla="*/ 9622751 w 9622751"/>
              <a:gd name="connsiteY2" fmla="*/ 0 h 6206643"/>
              <a:gd name="connsiteX3" fmla="*/ 5589392 w 9622751"/>
              <a:gd name="connsiteY3" fmla="*/ 6176962 h 6206643"/>
              <a:gd name="connsiteX4" fmla="*/ 0 w 9622751"/>
              <a:gd name="connsiteY4" fmla="*/ 6206643 h 6206643"/>
              <a:gd name="connsiteX0" fmla="*/ 0 w 9622751"/>
              <a:gd name="connsiteY0" fmla="*/ 6206643 h 6206643"/>
              <a:gd name="connsiteX1" fmla="*/ 5155 w 9622751"/>
              <a:gd name="connsiteY1" fmla="*/ 30217 h 6206643"/>
              <a:gd name="connsiteX2" fmla="*/ 9622751 w 9622751"/>
              <a:gd name="connsiteY2" fmla="*/ 0 h 6206643"/>
              <a:gd name="connsiteX3" fmla="*/ 5589392 w 9622751"/>
              <a:gd name="connsiteY3" fmla="*/ 6176962 h 6206643"/>
              <a:gd name="connsiteX4" fmla="*/ 0 w 9622751"/>
              <a:gd name="connsiteY4" fmla="*/ 6206643 h 6206643"/>
              <a:gd name="connsiteX0" fmla="*/ 0 w 9622751"/>
              <a:gd name="connsiteY0" fmla="*/ 6206643 h 6206643"/>
              <a:gd name="connsiteX1" fmla="*/ 5155 w 9622751"/>
              <a:gd name="connsiteY1" fmla="*/ 269 h 6206643"/>
              <a:gd name="connsiteX2" fmla="*/ 9622751 w 9622751"/>
              <a:gd name="connsiteY2" fmla="*/ 0 h 6206643"/>
              <a:gd name="connsiteX3" fmla="*/ 5589392 w 9622751"/>
              <a:gd name="connsiteY3" fmla="*/ 6176962 h 6206643"/>
              <a:gd name="connsiteX4" fmla="*/ 0 w 9622751"/>
              <a:gd name="connsiteY4" fmla="*/ 6206643 h 6206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22751" h="6206643">
                <a:moveTo>
                  <a:pt x="0" y="6206643"/>
                </a:moveTo>
                <a:cubicBezTo>
                  <a:pt x="0" y="4154786"/>
                  <a:pt x="5155" y="2052126"/>
                  <a:pt x="5155" y="269"/>
                </a:cubicBezTo>
                <a:lnTo>
                  <a:pt x="9622751" y="0"/>
                </a:lnTo>
                <a:lnTo>
                  <a:pt x="5589392" y="6176962"/>
                </a:lnTo>
                <a:lnTo>
                  <a:pt x="0" y="6206643"/>
                </a:lnTo>
                <a:close/>
              </a:path>
            </a:pathLst>
          </a:custGeom>
          <a:solidFill>
            <a:srgbClr val="1A2B36"/>
          </a:solidFill>
          <a:ln>
            <a:noFill/>
          </a:ln>
          <a:effectLst>
            <a:outerShdw blurRad="419100" dist="38100" algn="t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-11872" y="114300"/>
            <a:ext cx="12203872" cy="6122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127000" dir="39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832" y="41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1A2B36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Marketing Summary</a:t>
            </a:r>
            <a:endParaRPr lang="en-US" sz="3600" dirty="0">
              <a:solidFill>
                <a:srgbClr val="1A2B36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" y="6414053"/>
            <a:ext cx="1313993" cy="26717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86663" y="2235334"/>
            <a:ext cx="2421806" cy="45719"/>
          </a:xfrm>
          <a:prstGeom prst="rect">
            <a:avLst/>
          </a:prstGeom>
          <a:solidFill>
            <a:srgbClr val="AAD0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658258"/>
              </p:ext>
            </p:extLst>
          </p:nvPr>
        </p:nvGraphicFramePr>
        <p:xfrm>
          <a:off x="976007" y="2391663"/>
          <a:ext cx="9913742" cy="31459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137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789798">
                <a:tc>
                  <a:txBody>
                    <a:bodyPr/>
                    <a:lstStyle/>
                    <a:p>
                      <a:pPr rtl="0"/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Key Learnings</a:t>
                      </a:r>
                      <a:endParaRPr lang="en-US" sz="1200" b="0" i="0" dirty="0"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r>
                        <a:rPr lang="en-US" sz="1200" b="0" i="0" dirty="0">
                          <a:latin typeface="Helvetica" charset="0"/>
                          <a:ea typeface="Helvetica" charset="0"/>
                          <a:cs typeface="Helvetica" charset="0"/>
                        </a:rPr>
                        <a:t/>
                      </a:r>
                      <a:br>
                        <a:rPr lang="en-US" sz="1200" b="0" i="0" dirty="0">
                          <a:latin typeface="Helvetica" charset="0"/>
                          <a:ea typeface="Helvetica" charset="0"/>
                          <a:cs typeface="Helvetica" charset="0"/>
                        </a:rPr>
                      </a:b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765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Opportunities</a:t>
                      </a: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897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Threats</a:t>
                      </a:r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897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Next Step</a:t>
                      </a:r>
                      <a:endParaRPr lang="en-US" sz="12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62504"/>
              </p:ext>
            </p:extLst>
          </p:nvPr>
        </p:nvGraphicFramePr>
        <p:xfrm>
          <a:off x="722616" y="1861384"/>
          <a:ext cx="2102227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022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1A2B36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 </a:t>
                      </a:r>
                      <a:r>
                        <a:rPr lang="en-US" sz="1800" b="0" i="0" dirty="0">
                          <a:solidFill>
                            <a:srgbClr val="1A2B36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COMPETITOR</a:t>
                      </a:r>
                      <a:r>
                        <a:rPr lang="en-US" sz="1800" b="0" i="0" baseline="0" dirty="0">
                          <a:solidFill>
                            <a:srgbClr val="1A2B36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1</a:t>
                      </a:r>
                      <a:endParaRPr lang="en-US" sz="18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6363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4553544" y="0"/>
            <a:ext cx="7638455" cy="6858000"/>
          </a:xfrm>
          <a:prstGeom prst="rect">
            <a:avLst/>
          </a:prstGeom>
          <a:solidFill>
            <a:srgbClr val="AAD0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6" name="Trapezoid 3"/>
          <p:cNvSpPr/>
          <p:nvPr/>
        </p:nvSpPr>
        <p:spPr>
          <a:xfrm>
            <a:off x="-16614" y="1"/>
            <a:ext cx="8871157" cy="6890954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  <a:gd name="connsiteX0" fmla="*/ 257985 w 9303611"/>
              <a:gd name="connsiteY0" fmla="*/ 6176962 h 6176962"/>
              <a:gd name="connsiteX1" fmla="*/ 0 w 9303611"/>
              <a:gd name="connsiteY1" fmla="*/ 21392 h 6176962"/>
              <a:gd name="connsiteX2" fmla="*/ 9303611 w 9303611"/>
              <a:gd name="connsiteY2" fmla="*/ 0 h 6176962"/>
              <a:gd name="connsiteX3" fmla="*/ 5270252 w 9303611"/>
              <a:gd name="connsiteY3" fmla="*/ 6176962 h 6176962"/>
              <a:gd name="connsiteX4" fmla="*/ 257985 w 9303611"/>
              <a:gd name="connsiteY4" fmla="*/ 6176962 h 6176962"/>
              <a:gd name="connsiteX0" fmla="*/ 0 w 9303612"/>
              <a:gd name="connsiteY0" fmla="*/ 6176962 h 6176962"/>
              <a:gd name="connsiteX1" fmla="*/ 1 w 9303612"/>
              <a:gd name="connsiteY1" fmla="*/ 21392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0 w 9303612"/>
              <a:gd name="connsiteY0" fmla="*/ 6176962 h 6176962"/>
              <a:gd name="connsiteX1" fmla="*/ 12882 w 9303612"/>
              <a:gd name="connsiteY1" fmla="*/ 1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21393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1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0 w 10596587"/>
              <a:gd name="connsiteY0" fmla="*/ 6191669 h 6191669"/>
              <a:gd name="connsiteX1" fmla="*/ 1280094 w 10596587"/>
              <a:gd name="connsiteY1" fmla="*/ 1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10596587"/>
              <a:gd name="connsiteY0" fmla="*/ 6206375 h 6206375"/>
              <a:gd name="connsiteX1" fmla="*/ 22544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4831 w 10596587"/>
              <a:gd name="connsiteY1" fmla="*/ 14708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12881 w 10609468"/>
              <a:gd name="connsiteY0" fmla="*/ 6206375 h 6206375"/>
              <a:gd name="connsiteX1" fmla="*/ 0 w 10609468"/>
              <a:gd name="connsiteY1" fmla="*/ 0 h 6206375"/>
              <a:gd name="connsiteX2" fmla="*/ 10609468 w 10609468"/>
              <a:gd name="connsiteY2" fmla="*/ 14706 h 6206375"/>
              <a:gd name="connsiteX3" fmla="*/ 6576109 w 10609468"/>
              <a:gd name="connsiteY3" fmla="*/ 6191668 h 6206375"/>
              <a:gd name="connsiteX4" fmla="*/ 12881 w 10609468"/>
              <a:gd name="connsiteY4" fmla="*/ 6206375 h 6206375"/>
              <a:gd name="connsiteX0" fmla="*/ 0 w 10596587"/>
              <a:gd name="connsiteY0" fmla="*/ 6206375 h 6206375"/>
              <a:gd name="connsiteX1" fmla="*/ 1159330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1015058 w 10596587"/>
              <a:gd name="connsiteY1" fmla="*/ 269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9676852"/>
              <a:gd name="connsiteY0" fmla="*/ 6176694 h 6176962"/>
              <a:gd name="connsiteX1" fmla="*/ 95323 w 9676852"/>
              <a:gd name="connsiteY1" fmla="*/ 269 h 6176962"/>
              <a:gd name="connsiteX2" fmla="*/ 9676852 w 9676852"/>
              <a:gd name="connsiteY2" fmla="*/ 0 h 6176962"/>
              <a:gd name="connsiteX3" fmla="*/ 5643493 w 9676852"/>
              <a:gd name="connsiteY3" fmla="*/ 6176962 h 6176962"/>
              <a:gd name="connsiteX4" fmla="*/ 0 w 9676852"/>
              <a:gd name="connsiteY4" fmla="*/ 6176694 h 6176962"/>
              <a:gd name="connsiteX0" fmla="*/ 121085 w 9581529"/>
              <a:gd name="connsiteY0" fmla="*/ 6191669 h 6191669"/>
              <a:gd name="connsiteX1" fmla="*/ 0 w 9581529"/>
              <a:gd name="connsiteY1" fmla="*/ 269 h 6191669"/>
              <a:gd name="connsiteX2" fmla="*/ 9581529 w 9581529"/>
              <a:gd name="connsiteY2" fmla="*/ 0 h 6191669"/>
              <a:gd name="connsiteX3" fmla="*/ 5548170 w 9581529"/>
              <a:gd name="connsiteY3" fmla="*/ 6176962 h 6191669"/>
              <a:gd name="connsiteX4" fmla="*/ 121085 w 9581529"/>
              <a:gd name="connsiteY4" fmla="*/ 6191669 h 6191669"/>
              <a:gd name="connsiteX0" fmla="*/ 0 w 9622751"/>
              <a:gd name="connsiteY0" fmla="*/ 6206643 h 6206643"/>
              <a:gd name="connsiteX1" fmla="*/ 41222 w 9622751"/>
              <a:gd name="connsiteY1" fmla="*/ 269 h 6206643"/>
              <a:gd name="connsiteX2" fmla="*/ 9622751 w 9622751"/>
              <a:gd name="connsiteY2" fmla="*/ 0 h 6206643"/>
              <a:gd name="connsiteX3" fmla="*/ 5589392 w 9622751"/>
              <a:gd name="connsiteY3" fmla="*/ 6176962 h 6206643"/>
              <a:gd name="connsiteX4" fmla="*/ 0 w 9622751"/>
              <a:gd name="connsiteY4" fmla="*/ 6206643 h 6206643"/>
              <a:gd name="connsiteX0" fmla="*/ 0 w 9622751"/>
              <a:gd name="connsiteY0" fmla="*/ 6206643 h 6206643"/>
              <a:gd name="connsiteX1" fmla="*/ 5155 w 9622751"/>
              <a:gd name="connsiteY1" fmla="*/ 30217 h 6206643"/>
              <a:gd name="connsiteX2" fmla="*/ 9622751 w 9622751"/>
              <a:gd name="connsiteY2" fmla="*/ 0 h 6206643"/>
              <a:gd name="connsiteX3" fmla="*/ 5589392 w 9622751"/>
              <a:gd name="connsiteY3" fmla="*/ 6176962 h 6206643"/>
              <a:gd name="connsiteX4" fmla="*/ 0 w 9622751"/>
              <a:gd name="connsiteY4" fmla="*/ 6206643 h 6206643"/>
              <a:gd name="connsiteX0" fmla="*/ 0 w 9622751"/>
              <a:gd name="connsiteY0" fmla="*/ 6206643 h 6206643"/>
              <a:gd name="connsiteX1" fmla="*/ 5155 w 9622751"/>
              <a:gd name="connsiteY1" fmla="*/ 269 h 6206643"/>
              <a:gd name="connsiteX2" fmla="*/ 9622751 w 9622751"/>
              <a:gd name="connsiteY2" fmla="*/ 0 h 6206643"/>
              <a:gd name="connsiteX3" fmla="*/ 5589392 w 9622751"/>
              <a:gd name="connsiteY3" fmla="*/ 6176962 h 6206643"/>
              <a:gd name="connsiteX4" fmla="*/ 0 w 9622751"/>
              <a:gd name="connsiteY4" fmla="*/ 6206643 h 6206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22751" h="6206643">
                <a:moveTo>
                  <a:pt x="0" y="6206643"/>
                </a:moveTo>
                <a:cubicBezTo>
                  <a:pt x="0" y="4154786"/>
                  <a:pt x="5155" y="2052126"/>
                  <a:pt x="5155" y="269"/>
                </a:cubicBezTo>
                <a:lnTo>
                  <a:pt x="9622751" y="0"/>
                </a:lnTo>
                <a:lnTo>
                  <a:pt x="5589392" y="6176962"/>
                </a:lnTo>
                <a:lnTo>
                  <a:pt x="0" y="6206643"/>
                </a:lnTo>
                <a:close/>
              </a:path>
            </a:pathLst>
          </a:custGeom>
          <a:solidFill>
            <a:srgbClr val="1A2B36"/>
          </a:solidFill>
          <a:ln>
            <a:noFill/>
          </a:ln>
          <a:effectLst>
            <a:outerShdw blurRad="419100" dist="38100" algn="t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-11872" y="114300"/>
            <a:ext cx="12203872" cy="6122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127000" dir="39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832" y="41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1A2B36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Marketing Summary</a:t>
            </a:r>
            <a:endParaRPr lang="en-US" sz="3600" dirty="0">
              <a:solidFill>
                <a:srgbClr val="1A2B36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" y="6414053"/>
            <a:ext cx="1313993" cy="26717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86663" y="2235334"/>
            <a:ext cx="2421806" cy="45719"/>
          </a:xfrm>
          <a:prstGeom prst="rect">
            <a:avLst/>
          </a:prstGeom>
          <a:solidFill>
            <a:srgbClr val="AAD0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6767623"/>
              </p:ext>
            </p:extLst>
          </p:nvPr>
        </p:nvGraphicFramePr>
        <p:xfrm>
          <a:off x="976007" y="2391663"/>
          <a:ext cx="9913742" cy="31459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137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789798">
                <a:tc>
                  <a:txBody>
                    <a:bodyPr/>
                    <a:lstStyle/>
                    <a:p>
                      <a:pPr rtl="0"/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Key Learnings</a:t>
                      </a:r>
                      <a:endParaRPr lang="en-US" sz="1200" b="0" i="0" dirty="0"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r>
                        <a:rPr lang="en-US" sz="1200" b="0" i="0" dirty="0">
                          <a:latin typeface="Helvetica" charset="0"/>
                          <a:ea typeface="Helvetica" charset="0"/>
                          <a:cs typeface="Helvetica" charset="0"/>
                        </a:rPr>
                        <a:t/>
                      </a:r>
                      <a:br>
                        <a:rPr lang="en-US" sz="1200" b="0" i="0" dirty="0">
                          <a:latin typeface="Helvetica" charset="0"/>
                          <a:ea typeface="Helvetica" charset="0"/>
                          <a:cs typeface="Helvetica" charset="0"/>
                        </a:rPr>
                      </a:b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765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Opportunities</a:t>
                      </a: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897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Threats</a:t>
                      </a:r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897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Next Step</a:t>
                      </a:r>
                      <a:endParaRPr lang="en-US" sz="12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800096"/>
              </p:ext>
            </p:extLst>
          </p:nvPr>
        </p:nvGraphicFramePr>
        <p:xfrm>
          <a:off x="722616" y="1861384"/>
          <a:ext cx="2183870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387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1A2B36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 </a:t>
                      </a:r>
                      <a:r>
                        <a:rPr lang="en-US" sz="1800" b="0" i="0" dirty="0">
                          <a:solidFill>
                            <a:srgbClr val="1A2B36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COMPETITOR</a:t>
                      </a:r>
                      <a:r>
                        <a:rPr lang="en-US" sz="1800" b="0" i="0" baseline="0" dirty="0">
                          <a:solidFill>
                            <a:srgbClr val="1A2B36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2</a:t>
                      </a:r>
                      <a:endParaRPr lang="en-US" sz="18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0505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4553544" y="0"/>
            <a:ext cx="7638455" cy="6858000"/>
          </a:xfrm>
          <a:prstGeom prst="rect">
            <a:avLst/>
          </a:prstGeom>
          <a:solidFill>
            <a:srgbClr val="AAD0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5CFD7"/>
              </a:solidFill>
            </a:endParaRPr>
          </a:p>
        </p:txBody>
      </p:sp>
      <p:sp>
        <p:nvSpPr>
          <p:cNvPr id="16" name="Trapezoid 3"/>
          <p:cNvSpPr/>
          <p:nvPr/>
        </p:nvSpPr>
        <p:spPr>
          <a:xfrm>
            <a:off x="-16614" y="1"/>
            <a:ext cx="8871157" cy="6890954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  <a:gd name="connsiteX0" fmla="*/ 257985 w 9303611"/>
              <a:gd name="connsiteY0" fmla="*/ 6176962 h 6176962"/>
              <a:gd name="connsiteX1" fmla="*/ 0 w 9303611"/>
              <a:gd name="connsiteY1" fmla="*/ 21392 h 6176962"/>
              <a:gd name="connsiteX2" fmla="*/ 9303611 w 9303611"/>
              <a:gd name="connsiteY2" fmla="*/ 0 h 6176962"/>
              <a:gd name="connsiteX3" fmla="*/ 5270252 w 9303611"/>
              <a:gd name="connsiteY3" fmla="*/ 6176962 h 6176962"/>
              <a:gd name="connsiteX4" fmla="*/ 257985 w 9303611"/>
              <a:gd name="connsiteY4" fmla="*/ 6176962 h 6176962"/>
              <a:gd name="connsiteX0" fmla="*/ 0 w 9303612"/>
              <a:gd name="connsiteY0" fmla="*/ 6176962 h 6176962"/>
              <a:gd name="connsiteX1" fmla="*/ 1 w 9303612"/>
              <a:gd name="connsiteY1" fmla="*/ 21392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0 w 9303612"/>
              <a:gd name="connsiteY0" fmla="*/ 6176962 h 6176962"/>
              <a:gd name="connsiteX1" fmla="*/ 12882 w 9303612"/>
              <a:gd name="connsiteY1" fmla="*/ 1 h 6176962"/>
              <a:gd name="connsiteX2" fmla="*/ 9303612 w 9303612"/>
              <a:gd name="connsiteY2" fmla="*/ 0 h 6176962"/>
              <a:gd name="connsiteX3" fmla="*/ 5270253 w 9303612"/>
              <a:gd name="connsiteY3" fmla="*/ 6176962 h 6176962"/>
              <a:gd name="connsiteX4" fmla="*/ 0 w 9303612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21393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12881 w 9316493"/>
              <a:gd name="connsiteY0" fmla="*/ 6176962 h 6176962"/>
              <a:gd name="connsiteX1" fmla="*/ 0 w 9316493"/>
              <a:gd name="connsiteY1" fmla="*/ 1 h 6176962"/>
              <a:gd name="connsiteX2" fmla="*/ 9316493 w 9316493"/>
              <a:gd name="connsiteY2" fmla="*/ 0 h 6176962"/>
              <a:gd name="connsiteX3" fmla="*/ 5283134 w 9316493"/>
              <a:gd name="connsiteY3" fmla="*/ 6176962 h 6176962"/>
              <a:gd name="connsiteX4" fmla="*/ 12881 w 9316493"/>
              <a:gd name="connsiteY4" fmla="*/ 6176962 h 6176962"/>
              <a:gd name="connsiteX0" fmla="*/ 0 w 10596587"/>
              <a:gd name="connsiteY0" fmla="*/ 6191669 h 6191669"/>
              <a:gd name="connsiteX1" fmla="*/ 1280094 w 10596587"/>
              <a:gd name="connsiteY1" fmla="*/ 1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10596587"/>
              <a:gd name="connsiteY0" fmla="*/ 6206375 h 6206375"/>
              <a:gd name="connsiteX1" fmla="*/ 22544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4831 w 10596587"/>
              <a:gd name="connsiteY1" fmla="*/ 14708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12881 w 10609468"/>
              <a:gd name="connsiteY0" fmla="*/ 6206375 h 6206375"/>
              <a:gd name="connsiteX1" fmla="*/ 0 w 10609468"/>
              <a:gd name="connsiteY1" fmla="*/ 0 h 6206375"/>
              <a:gd name="connsiteX2" fmla="*/ 10609468 w 10609468"/>
              <a:gd name="connsiteY2" fmla="*/ 14706 h 6206375"/>
              <a:gd name="connsiteX3" fmla="*/ 6576109 w 10609468"/>
              <a:gd name="connsiteY3" fmla="*/ 6191668 h 6206375"/>
              <a:gd name="connsiteX4" fmla="*/ 12881 w 10609468"/>
              <a:gd name="connsiteY4" fmla="*/ 6206375 h 6206375"/>
              <a:gd name="connsiteX0" fmla="*/ 0 w 10596587"/>
              <a:gd name="connsiteY0" fmla="*/ 6206375 h 6206375"/>
              <a:gd name="connsiteX1" fmla="*/ 1159330 w 10596587"/>
              <a:gd name="connsiteY1" fmla="*/ 0 h 6206375"/>
              <a:gd name="connsiteX2" fmla="*/ 10596587 w 10596587"/>
              <a:gd name="connsiteY2" fmla="*/ 14706 h 6206375"/>
              <a:gd name="connsiteX3" fmla="*/ 6563228 w 10596587"/>
              <a:gd name="connsiteY3" fmla="*/ 6191668 h 6206375"/>
              <a:gd name="connsiteX4" fmla="*/ 0 w 10596587"/>
              <a:gd name="connsiteY4" fmla="*/ 6206375 h 6206375"/>
              <a:gd name="connsiteX0" fmla="*/ 0 w 10596587"/>
              <a:gd name="connsiteY0" fmla="*/ 6191669 h 6191669"/>
              <a:gd name="connsiteX1" fmla="*/ 1015058 w 10596587"/>
              <a:gd name="connsiteY1" fmla="*/ 269 h 6191669"/>
              <a:gd name="connsiteX2" fmla="*/ 10596587 w 10596587"/>
              <a:gd name="connsiteY2" fmla="*/ 0 h 6191669"/>
              <a:gd name="connsiteX3" fmla="*/ 6563228 w 10596587"/>
              <a:gd name="connsiteY3" fmla="*/ 6176962 h 6191669"/>
              <a:gd name="connsiteX4" fmla="*/ 0 w 10596587"/>
              <a:gd name="connsiteY4" fmla="*/ 6191669 h 6191669"/>
              <a:gd name="connsiteX0" fmla="*/ 0 w 9676852"/>
              <a:gd name="connsiteY0" fmla="*/ 6176694 h 6176962"/>
              <a:gd name="connsiteX1" fmla="*/ 95323 w 9676852"/>
              <a:gd name="connsiteY1" fmla="*/ 269 h 6176962"/>
              <a:gd name="connsiteX2" fmla="*/ 9676852 w 9676852"/>
              <a:gd name="connsiteY2" fmla="*/ 0 h 6176962"/>
              <a:gd name="connsiteX3" fmla="*/ 5643493 w 9676852"/>
              <a:gd name="connsiteY3" fmla="*/ 6176962 h 6176962"/>
              <a:gd name="connsiteX4" fmla="*/ 0 w 9676852"/>
              <a:gd name="connsiteY4" fmla="*/ 6176694 h 6176962"/>
              <a:gd name="connsiteX0" fmla="*/ 121085 w 9581529"/>
              <a:gd name="connsiteY0" fmla="*/ 6191669 h 6191669"/>
              <a:gd name="connsiteX1" fmla="*/ 0 w 9581529"/>
              <a:gd name="connsiteY1" fmla="*/ 269 h 6191669"/>
              <a:gd name="connsiteX2" fmla="*/ 9581529 w 9581529"/>
              <a:gd name="connsiteY2" fmla="*/ 0 h 6191669"/>
              <a:gd name="connsiteX3" fmla="*/ 5548170 w 9581529"/>
              <a:gd name="connsiteY3" fmla="*/ 6176962 h 6191669"/>
              <a:gd name="connsiteX4" fmla="*/ 121085 w 9581529"/>
              <a:gd name="connsiteY4" fmla="*/ 6191669 h 6191669"/>
              <a:gd name="connsiteX0" fmla="*/ 0 w 9622751"/>
              <a:gd name="connsiteY0" fmla="*/ 6206643 h 6206643"/>
              <a:gd name="connsiteX1" fmla="*/ 41222 w 9622751"/>
              <a:gd name="connsiteY1" fmla="*/ 269 h 6206643"/>
              <a:gd name="connsiteX2" fmla="*/ 9622751 w 9622751"/>
              <a:gd name="connsiteY2" fmla="*/ 0 h 6206643"/>
              <a:gd name="connsiteX3" fmla="*/ 5589392 w 9622751"/>
              <a:gd name="connsiteY3" fmla="*/ 6176962 h 6206643"/>
              <a:gd name="connsiteX4" fmla="*/ 0 w 9622751"/>
              <a:gd name="connsiteY4" fmla="*/ 6206643 h 6206643"/>
              <a:gd name="connsiteX0" fmla="*/ 0 w 9622751"/>
              <a:gd name="connsiteY0" fmla="*/ 6206643 h 6206643"/>
              <a:gd name="connsiteX1" fmla="*/ 5155 w 9622751"/>
              <a:gd name="connsiteY1" fmla="*/ 30217 h 6206643"/>
              <a:gd name="connsiteX2" fmla="*/ 9622751 w 9622751"/>
              <a:gd name="connsiteY2" fmla="*/ 0 h 6206643"/>
              <a:gd name="connsiteX3" fmla="*/ 5589392 w 9622751"/>
              <a:gd name="connsiteY3" fmla="*/ 6176962 h 6206643"/>
              <a:gd name="connsiteX4" fmla="*/ 0 w 9622751"/>
              <a:gd name="connsiteY4" fmla="*/ 6206643 h 6206643"/>
              <a:gd name="connsiteX0" fmla="*/ 0 w 9622751"/>
              <a:gd name="connsiteY0" fmla="*/ 6206643 h 6206643"/>
              <a:gd name="connsiteX1" fmla="*/ 5155 w 9622751"/>
              <a:gd name="connsiteY1" fmla="*/ 269 h 6206643"/>
              <a:gd name="connsiteX2" fmla="*/ 9622751 w 9622751"/>
              <a:gd name="connsiteY2" fmla="*/ 0 h 6206643"/>
              <a:gd name="connsiteX3" fmla="*/ 5589392 w 9622751"/>
              <a:gd name="connsiteY3" fmla="*/ 6176962 h 6206643"/>
              <a:gd name="connsiteX4" fmla="*/ 0 w 9622751"/>
              <a:gd name="connsiteY4" fmla="*/ 6206643 h 6206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22751" h="6206643">
                <a:moveTo>
                  <a:pt x="0" y="6206643"/>
                </a:moveTo>
                <a:cubicBezTo>
                  <a:pt x="0" y="4154786"/>
                  <a:pt x="5155" y="2052126"/>
                  <a:pt x="5155" y="269"/>
                </a:cubicBezTo>
                <a:lnTo>
                  <a:pt x="9622751" y="0"/>
                </a:lnTo>
                <a:lnTo>
                  <a:pt x="5589392" y="6176962"/>
                </a:lnTo>
                <a:lnTo>
                  <a:pt x="0" y="6206643"/>
                </a:lnTo>
                <a:close/>
              </a:path>
            </a:pathLst>
          </a:custGeom>
          <a:solidFill>
            <a:srgbClr val="1A2B36"/>
          </a:solidFill>
          <a:ln>
            <a:noFill/>
          </a:ln>
          <a:effectLst>
            <a:outerShdw blurRad="419100" dist="38100" algn="t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-11872" y="114300"/>
            <a:ext cx="12203872" cy="6122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127000" dir="39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832" y="41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1A2B36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Marketing Summary</a:t>
            </a:r>
            <a:endParaRPr lang="en-US" sz="3600" dirty="0">
              <a:solidFill>
                <a:srgbClr val="1A2B36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" y="6414053"/>
            <a:ext cx="1313993" cy="26717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86663" y="2235334"/>
            <a:ext cx="2421806" cy="45719"/>
          </a:xfrm>
          <a:prstGeom prst="rect">
            <a:avLst/>
          </a:prstGeom>
          <a:solidFill>
            <a:srgbClr val="AAD0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658258"/>
              </p:ext>
            </p:extLst>
          </p:nvPr>
        </p:nvGraphicFramePr>
        <p:xfrm>
          <a:off x="976007" y="2391663"/>
          <a:ext cx="9913742" cy="31459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137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789798">
                <a:tc>
                  <a:txBody>
                    <a:bodyPr/>
                    <a:lstStyle/>
                    <a:p>
                      <a:pPr rtl="0"/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Key Learnings</a:t>
                      </a:r>
                      <a:endParaRPr lang="en-US" sz="1200" b="0" i="0" dirty="0"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r>
                        <a:rPr lang="en-US" sz="1200" b="0" i="0" dirty="0">
                          <a:latin typeface="Helvetica" charset="0"/>
                          <a:ea typeface="Helvetica" charset="0"/>
                          <a:cs typeface="Helvetica" charset="0"/>
                        </a:rPr>
                        <a:t/>
                      </a:r>
                      <a:br>
                        <a:rPr lang="en-US" sz="1200" b="0" i="0" dirty="0">
                          <a:latin typeface="Helvetica" charset="0"/>
                          <a:ea typeface="Helvetica" charset="0"/>
                          <a:cs typeface="Helvetica" charset="0"/>
                        </a:rPr>
                      </a:b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765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Opportunities</a:t>
                      </a: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897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Threats</a:t>
                      </a:r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897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Next Step</a:t>
                      </a:r>
                      <a:endParaRPr lang="en-US" sz="12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122412"/>
              </p:ext>
            </p:extLst>
          </p:nvPr>
        </p:nvGraphicFramePr>
        <p:xfrm>
          <a:off x="722616" y="1861384"/>
          <a:ext cx="2216527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165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1A2B36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 </a:t>
                      </a:r>
                      <a:r>
                        <a:rPr lang="en-US" sz="1800" b="0" i="0" dirty="0">
                          <a:solidFill>
                            <a:srgbClr val="1A2B36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COMPETITOR</a:t>
                      </a:r>
                      <a:r>
                        <a:rPr lang="en-US" sz="1800" b="0" i="0" baseline="0" dirty="0">
                          <a:solidFill>
                            <a:srgbClr val="1A2B36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3</a:t>
                      </a:r>
                      <a:endParaRPr lang="en-US" sz="1800" b="0" i="0" dirty="0">
                        <a:solidFill>
                          <a:srgbClr val="1A2B36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075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FC4243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petitive Analysis template" id="{A8C5EAB7-7475-B141-B5C6-226EADFB038C}" vid="{83E4F412-47DF-2C49-9D1E-36C4EBB15F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4668</TotalTime>
  <Words>59</Words>
  <Application>Microsoft Macintosh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Calibri</vt:lpstr>
      <vt:lpstr>Calibri Light</vt:lpstr>
      <vt:lpstr>Helvetica</vt:lpstr>
      <vt:lpstr>Helvetica Light</vt:lpstr>
      <vt:lpstr>Helvetica Neue Light</vt:lpstr>
      <vt:lpstr>Open Sans Condensed</vt:lpstr>
      <vt:lpstr>Arial</vt:lpstr>
      <vt:lpstr>Office Theme</vt:lpstr>
      <vt:lpstr>PowerPoint Presentation</vt:lpstr>
      <vt:lpstr>Pricing Overview</vt:lpstr>
      <vt:lpstr>Marketing Summary</vt:lpstr>
      <vt:lpstr>Marketing Summary</vt:lpstr>
      <vt:lpstr>Marketing Summary</vt:lpstr>
    </vt:vector>
  </TitlesOfParts>
  <Manager/>
  <Company>Kompyte</Company>
  <LinksUpToDate>false</LinksUpToDate>
  <SharedDoc>false</SharedDoc>
  <HyperlinkBase/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COMPETITIVE PRICING ANALYSIS TEMPLATE</dc:title>
  <dc:subject/>
  <dc:creator>Konstantina</dc:creator>
  <cp:keywords>competitor template</cp:keywords>
  <dc:description/>
  <cp:lastModifiedBy>Konstantina</cp:lastModifiedBy>
  <cp:revision>208</cp:revision>
  <cp:lastPrinted>2019-07-10T13:21:31Z</cp:lastPrinted>
  <dcterms:created xsi:type="dcterms:W3CDTF">2017-12-19T15:34:01Z</dcterms:created>
  <dcterms:modified xsi:type="dcterms:W3CDTF">2019-07-11T12:13:44Z</dcterms:modified>
  <cp:category/>
</cp:coreProperties>
</file>